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9" r:id="rId3"/>
    <p:sldId id="276" r:id="rId4"/>
    <p:sldId id="280" r:id="rId5"/>
    <p:sldId id="274" r:id="rId6"/>
    <p:sldId id="275" r:id="rId7"/>
    <p:sldId id="292" r:id="rId8"/>
    <p:sldId id="295" r:id="rId9"/>
    <p:sldId id="300" r:id="rId10"/>
    <p:sldId id="306" r:id="rId11"/>
    <p:sldId id="281" r:id="rId12"/>
    <p:sldId id="307" r:id="rId13"/>
    <p:sldId id="302" r:id="rId14"/>
    <p:sldId id="288" r:id="rId15"/>
    <p:sldId id="304" r:id="rId16"/>
    <p:sldId id="308" r:id="rId17"/>
    <p:sldId id="309" r:id="rId18"/>
    <p:sldId id="272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7B933-3FA6-4AA2-8F96-3BA233F83496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3B990-E323-4D21-88FC-E5DADD80D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 мифологии и литературе понятие «</a:t>
            </a:r>
            <a:r>
              <a:rPr lang="ru-RU" sz="1200" dirty="0" err="1" smtClean="0"/>
              <a:t>квест</a:t>
            </a:r>
            <a:r>
              <a:rPr lang="ru-RU" sz="1200" dirty="0" smtClean="0"/>
              <a:t>» изначально обозначало один из способов построения сюжета – путешествие персонажей к определенной цели через преодоление трудностей (например, миф о Персее или 12 подвигах Геракла). Обычно во время этого путешествия героям приходится преодолевать многочисленные трудности и встречать множество персонажей, которые помогают либо мешают им.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B990-E323-4D21-88FC-E5DADD80D2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Общие цели, независимые от тематики мероприятия, определяются самой технологией. Например, Мозговой штурм способствует формированию навыков работы в команде, развитию </a:t>
            </a:r>
            <a:r>
              <a:rPr lang="ru-RU" dirty="0" err="1" smtClean="0"/>
              <a:t>креативности</a:t>
            </a:r>
            <a:r>
              <a:rPr lang="ru-RU" dirty="0" smtClean="0"/>
              <a:t>, проявлению лидерских качеств; дискуссия как технология культивирует в участниках деликатность, в то же время критичность, логичность мышления, стремление отстаивать свою точку зрения, обосновывая её аргументами и фактами. Тренинг направлен на мобилизацию личностных ресурсов и тренировку жизненных навыков,</a:t>
            </a:r>
            <a:r>
              <a:rPr lang="ru-RU" sz="1200" b="1" dirty="0" smtClean="0"/>
              <a:t> </a:t>
            </a:r>
            <a:r>
              <a:rPr lang="ru-RU" sz="1200" b="0" dirty="0" smtClean="0"/>
              <a:t>решение нравственно-этических </a:t>
            </a:r>
            <a:r>
              <a:rPr lang="ru-RU" sz="1200" dirty="0" smtClean="0"/>
              <a:t>задач</a:t>
            </a:r>
            <a:r>
              <a:rPr lang="ru-RU" dirty="0" smtClean="0"/>
              <a:t> ; караван-театр и </a:t>
            </a:r>
            <a:r>
              <a:rPr lang="ru-RU" dirty="0" err="1" smtClean="0"/>
              <a:t>психодрама</a:t>
            </a:r>
            <a:r>
              <a:rPr lang="ru-RU" dirty="0" smtClean="0"/>
              <a:t> на проигрывание ролевых сценариев в различных ситуациях, словно «репетиция жизни».</a:t>
            </a:r>
          </a:p>
          <a:p>
            <a:r>
              <a:rPr lang="ru-RU" dirty="0" smtClean="0"/>
              <a:t>По мнению многих ученых (Быховский Я.С., </a:t>
            </a:r>
            <a:r>
              <a:rPr lang="ru-RU" dirty="0" err="1" smtClean="0"/>
              <a:t>Бовтенко</a:t>
            </a:r>
            <a:r>
              <a:rPr lang="ru-RU" dirty="0" smtClean="0"/>
              <a:t> М.А., Сысоев П.В., Б. Додж, Т. </a:t>
            </a:r>
            <a:r>
              <a:rPr lang="ru-RU" dirty="0" err="1" smtClean="0"/>
              <a:t>Марч</a:t>
            </a:r>
            <a:r>
              <a:rPr lang="ru-RU" dirty="0" smtClean="0"/>
              <a:t> и др.) при применении </a:t>
            </a:r>
            <a:r>
              <a:rPr lang="ru-RU" dirty="0" err="1" smtClean="0"/>
              <a:t>квест-технологии</a:t>
            </a:r>
            <a:r>
              <a:rPr lang="ru-RU" dirty="0" smtClean="0"/>
              <a:t> ребенок проходит полный цикл мотивации: от внимания до удовлетворения, знакомятся с аутентичным материалом, который позволяет учащимся исследовать, обсуждать и осознанно строить новые концепции и отношения в контексте проблем реального мира, создавая проекты, имеющие практическую значимость.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B990-E323-4D21-88FC-E5DADD80D2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«живом» </a:t>
            </a:r>
            <a:r>
              <a:rPr lang="ru-RU" dirty="0" err="1" smtClean="0"/>
              <a:t>квесте</a:t>
            </a:r>
            <a:r>
              <a:rPr lang="ru-RU" dirty="0" smtClean="0"/>
              <a:t> найдется место и знатокам истории, и поклонникам головоломок, и неугомонным любителям поиска секретов и приключений, и юным спортсменам. «Живой» </a:t>
            </a:r>
            <a:r>
              <a:rPr lang="ru-RU" dirty="0" err="1" smtClean="0"/>
              <a:t>квест</a:t>
            </a:r>
            <a:r>
              <a:rPr lang="ru-RU" dirty="0" smtClean="0"/>
              <a:t> – это настоящая командная игра, несущая в себе элемент </a:t>
            </a:r>
            <a:r>
              <a:rPr lang="ru-RU" dirty="0" err="1" smtClean="0"/>
              <a:t>соревновательности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1200" dirty="0" smtClean="0"/>
              <a:t>«Живые» </a:t>
            </a:r>
            <a:r>
              <a:rPr lang="ru-RU" sz="1200" dirty="0" err="1" smtClean="0"/>
              <a:t>квесты</a:t>
            </a:r>
            <a:r>
              <a:rPr lang="ru-RU" sz="1200" dirty="0" smtClean="0"/>
              <a:t> в образовании.</a:t>
            </a:r>
          </a:p>
          <a:p>
            <a:pPr>
              <a:buNone/>
            </a:pPr>
            <a:r>
              <a:rPr lang="ru-RU" sz="1200" dirty="0" smtClean="0"/>
              <a:t>   . Живые </a:t>
            </a:r>
            <a:r>
              <a:rPr lang="ru-RU" sz="1200" dirty="0" err="1" smtClean="0"/>
              <a:t>квесты</a:t>
            </a:r>
            <a:r>
              <a:rPr lang="ru-RU" sz="1200" dirty="0" smtClean="0"/>
              <a:t> несут в себе элемент </a:t>
            </a:r>
            <a:r>
              <a:rPr lang="ru-RU" sz="1200" dirty="0" err="1" smtClean="0"/>
              <a:t>соревновательности</a:t>
            </a:r>
            <a:r>
              <a:rPr lang="ru-RU" sz="1200" dirty="0" smtClean="0"/>
              <a:t>, они способствуют развитию аналитических способностей. Погружение в атмосферу игры было бы неполным без неожиданных встреч, например, с таинственными обитателями старинных крепостей или заброшенных фортов. Учащиеся могут дополнять живые </a:t>
            </a:r>
            <a:r>
              <a:rPr lang="ru-RU" sz="1200" dirty="0" err="1" smtClean="0"/>
              <a:t>квесты</a:t>
            </a:r>
            <a:r>
              <a:rPr lang="ru-RU" sz="1200" dirty="0" smtClean="0"/>
              <a:t> по ходу их прохождения, все зависит </a:t>
            </a:r>
            <a:r>
              <a:rPr lang="ru-RU" sz="1200" b="1" dirty="0" smtClean="0"/>
              <a:t>лишь от фантазии и изобретательности участвующих детей. </a:t>
            </a:r>
          </a:p>
          <a:p>
            <a:pPr>
              <a:buNone/>
            </a:pPr>
            <a:r>
              <a:rPr lang="ru-RU" sz="1200" dirty="0" smtClean="0"/>
              <a:t>    </a:t>
            </a:r>
            <a:r>
              <a:rPr lang="ru-RU" sz="1200" dirty="0" err="1" smtClean="0"/>
              <a:t>Квест</a:t>
            </a:r>
            <a:r>
              <a:rPr lang="ru-RU" sz="1200" dirty="0" smtClean="0"/>
              <a:t> – это приключенческая игра, требующая от игрока решения умственных задач для продвижения по сюжету, подразумевает активность каждого участника. Это игра, в которой задействуется одновременно и интеллект участников, их физические способности и воображение. В игре необходимо проявлять находчивость, тренировать собственную память и внимательность, проявлять смекалку и сообразительность.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B990-E323-4D21-88FC-E5DADD80D21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«живом» </a:t>
            </a:r>
            <a:r>
              <a:rPr lang="ru-RU" dirty="0" err="1" smtClean="0"/>
              <a:t>квесте</a:t>
            </a:r>
            <a:r>
              <a:rPr lang="ru-RU" dirty="0" smtClean="0"/>
              <a:t> найдется место и знатокам истории, и поклонникам головоломок, и неугомонным любителям поиска секретов и приключений, и юным спортсменам. «Живой» </a:t>
            </a:r>
            <a:r>
              <a:rPr lang="ru-RU" dirty="0" err="1" smtClean="0"/>
              <a:t>квест</a:t>
            </a:r>
            <a:r>
              <a:rPr lang="ru-RU" dirty="0" smtClean="0"/>
              <a:t> – это настоящая командная игра, несущая в себе элемент </a:t>
            </a:r>
            <a:r>
              <a:rPr lang="ru-RU" dirty="0" err="1" smtClean="0"/>
              <a:t>соревновательности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B990-E323-4D21-88FC-E5DADD80D21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«живом» </a:t>
            </a:r>
            <a:r>
              <a:rPr lang="ru-RU" dirty="0" err="1" smtClean="0"/>
              <a:t>квесте</a:t>
            </a:r>
            <a:r>
              <a:rPr lang="ru-RU" dirty="0" smtClean="0"/>
              <a:t> найдется место и знатокам истории, и поклонникам головоломок, и неугомонным любителям поиска секретов и приключений, и юным спортсменам. «Живой» </a:t>
            </a:r>
            <a:r>
              <a:rPr lang="ru-RU" dirty="0" err="1" smtClean="0"/>
              <a:t>квест</a:t>
            </a:r>
            <a:r>
              <a:rPr lang="ru-RU" dirty="0" smtClean="0"/>
              <a:t> – это настоящая командная игра, несущая в себе элемент </a:t>
            </a:r>
            <a:r>
              <a:rPr lang="ru-RU" dirty="0" err="1" smtClean="0"/>
              <a:t>соревновательности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3B990-E323-4D21-88FC-E5DADD80D21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64544"/>
      </p:ext>
    </p:extLst>
  </p:cSld>
  <p:clrMapOvr>
    <a:masterClrMapping/>
  </p:clrMapOvr>
  <p:transition spd="med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64959"/>
      </p:ext>
    </p:extLst>
  </p:cSld>
  <p:clrMapOvr>
    <a:masterClrMapping/>
  </p:clrMapOvr>
  <p:transition spd="med"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9815"/>
      </p:ext>
    </p:extLst>
  </p:cSld>
  <p:clrMapOvr>
    <a:masterClrMapping/>
  </p:clrMapOvr>
  <p:transition spd="med"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97166"/>
      </p:ext>
    </p:extLst>
  </p:cSld>
  <p:clrMapOvr>
    <a:masterClrMapping/>
  </p:clrMapOvr>
  <p:transition spd="med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45452"/>
      </p:ext>
    </p:extLst>
  </p:cSld>
  <p:clrMapOvr>
    <a:masterClrMapping/>
  </p:clrMapOvr>
  <p:transition spd="med"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53940"/>
      </p:ext>
    </p:extLst>
  </p:cSld>
  <p:clrMapOvr>
    <a:masterClrMapping/>
  </p:clrMapOvr>
  <p:transition spd="med"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3239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1349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50586"/>
      </p:ext>
    </p:extLst>
  </p:cSld>
  <p:clrMapOvr>
    <a:masterClrMapping/>
  </p:clrMapOvr>
  <p:transition spd="med"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37364"/>
      </p:ext>
    </p:extLst>
  </p:cSld>
  <p:clrMapOvr>
    <a:masterClrMapping/>
  </p:clrMapOvr>
  <p:transition spd="med"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67756"/>
      </p:ext>
    </p:extLst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5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Рисунок4.png"/>
          <p:cNvPicPr>
            <a:picLocks noChangeAspect="1" noChangeArrowheads="1"/>
          </p:cNvPicPr>
          <p:nvPr/>
        </p:nvPicPr>
        <p:blipFill>
          <a:blip r:embed="rId2" cstate="print"/>
          <a:srcRect t="16232"/>
          <a:stretch>
            <a:fillRect/>
          </a:stretch>
        </p:blipFill>
        <p:spPr bwMode="auto">
          <a:xfrm>
            <a:off x="0" y="620688"/>
            <a:ext cx="9144000" cy="5445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642239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dirty="0" smtClean="0">
                <a:solidFill>
                  <a:srgbClr val="33910D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МАУ «СОК «Лесной»</a:t>
            </a:r>
            <a:endParaRPr lang="ru-RU" sz="5400" b="1" dirty="0">
              <a:solidFill>
                <a:srgbClr val="33910D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4005064"/>
            <a:ext cx="34186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33910D"/>
                </a:solidFill>
              </a:rPr>
              <a:t>Аннотация </a:t>
            </a:r>
          </a:p>
          <a:p>
            <a:r>
              <a:rPr lang="ru-RU" sz="2800" b="1" dirty="0" smtClean="0">
                <a:solidFill>
                  <a:srgbClr val="33910D"/>
                </a:solidFill>
              </a:rPr>
              <a:t>образовательной </a:t>
            </a:r>
          </a:p>
          <a:p>
            <a:r>
              <a:rPr lang="ru-RU" sz="2800" b="1" dirty="0" smtClean="0">
                <a:solidFill>
                  <a:srgbClr val="33910D"/>
                </a:solidFill>
              </a:rPr>
              <a:t>программы </a:t>
            </a:r>
          </a:p>
          <a:p>
            <a:r>
              <a:rPr lang="ru-RU" sz="2800" b="1" dirty="0" smtClean="0">
                <a:solidFill>
                  <a:srgbClr val="33910D"/>
                </a:solidFill>
              </a:rPr>
              <a:t>летнего отдыха и </a:t>
            </a:r>
          </a:p>
          <a:p>
            <a:r>
              <a:rPr lang="ru-RU" sz="2800" b="1" dirty="0" smtClean="0">
                <a:solidFill>
                  <a:srgbClr val="33910D"/>
                </a:solidFill>
              </a:rPr>
              <a:t>оздоровления детей</a:t>
            </a:r>
            <a:endParaRPr lang="ru-RU" sz="2800" b="1" dirty="0">
              <a:solidFill>
                <a:srgbClr val="33910D"/>
              </a:solidFill>
            </a:endParaRPr>
          </a:p>
        </p:txBody>
      </p:sp>
      <p:pic>
        <p:nvPicPr>
          <p:cNvPr id="7" name="Picture 2" descr="C:\Users\Пользователь\Desktop\Рисунок1.png"/>
          <p:cNvPicPr>
            <a:picLocks noChangeAspect="1" noChangeArrowheads="1"/>
          </p:cNvPicPr>
          <p:nvPr/>
        </p:nvPicPr>
        <p:blipFill>
          <a:blip r:embed="rId3" cstate="print"/>
          <a:srcRect l="7229" t="11140" r="9639" b="9565"/>
          <a:stretch>
            <a:fillRect/>
          </a:stretch>
        </p:blipFill>
        <p:spPr bwMode="auto">
          <a:xfrm>
            <a:off x="0" y="1196752"/>
            <a:ext cx="5427495" cy="4896544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шабл\hea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36912"/>
            <a:ext cx="2495510" cy="1937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>
            <a:fillRect/>
          </a:stretch>
        </p:blipFill>
        <p:spPr bwMode="auto">
          <a:xfrm flipH="1">
            <a:off x="0" y="5733256"/>
            <a:ext cx="4872733" cy="1124744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>
            <a:fillRect/>
          </a:stretch>
        </p:blipFill>
        <p:spPr bwMode="auto">
          <a:xfrm>
            <a:off x="4271267" y="5733256"/>
            <a:ext cx="4872733" cy="1124744"/>
          </a:xfrm>
          <a:prstGeom prst="rect">
            <a:avLst/>
          </a:prstGeom>
          <a:noFill/>
        </p:spPr>
      </p:pic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3" cstate="print"/>
          <a:srcRect r="2021" b="46662"/>
          <a:stretch>
            <a:fillRect/>
          </a:stretch>
        </p:blipFill>
        <p:spPr>
          <a:xfrm flipH="1">
            <a:off x="0" y="0"/>
            <a:ext cx="9144000" cy="18448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714356"/>
            <a:ext cx="8372476" cy="5072098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i="1" dirty="0" smtClean="0"/>
              <a:t>Знаете ли вы, что не только люди, но и страны обладают душами? Их называют «Странные Души», от слова «страна». В прежние времена о Душе Страны все знали: почитали ее, заботились, хранили пуще своей собственной, а в теперешние мало кто о ней помнит… а зря - пока жива Душа – живет и государство. </a:t>
            </a:r>
          </a:p>
          <a:p>
            <a:pPr indent="0">
              <a:buNone/>
            </a:pPr>
            <a:r>
              <a:rPr lang="ru-RU" i="1" dirty="0" smtClean="0"/>
              <a:t>Так вот, в одном прекрасном государстве </a:t>
            </a:r>
            <a:r>
              <a:rPr lang="ru-RU" i="1" dirty="0" err="1" smtClean="0"/>
              <a:t>Дивия</a:t>
            </a:r>
            <a:r>
              <a:rPr lang="ru-RU" i="1" dirty="0" smtClean="0"/>
              <a:t> жил народ красивый и процветающий, всяческими талантами наделенный, потому что укрывала волшебным покрывалом доброты страну эту от бед и напастей ее «странная душа»…</a:t>
            </a:r>
          </a:p>
          <a:p>
            <a:pPr>
              <a:buNone/>
            </a:pPr>
            <a:r>
              <a:rPr lang="ru-RU" b="1" dirty="0" smtClean="0"/>
              <a:t>      Так начинается легенда о 4 факторах единства…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>
            <a:fillRect/>
          </a:stretch>
        </p:blipFill>
        <p:spPr bwMode="auto">
          <a:xfrm flipH="1">
            <a:off x="0" y="5733256"/>
            <a:ext cx="4872733" cy="1124744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>
            <a:fillRect/>
          </a:stretch>
        </p:blipFill>
        <p:spPr bwMode="auto">
          <a:xfrm>
            <a:off x="4271267" y="5733256"/>
            <a:ext cx="4872733" cy="1124744"/>
          </a:xfrm>
          <a:prstGeom prst="rect">
            <a:avLst/>
          </a:prstGeom>
          <a:noFill/>
        </p:spPr>
      </p:pic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3" cstate="print"/>
          <a:srcRect r="2021" b="46662"/>
          <a:stretch>
            <a:fillRect/>
          </a:stretch>
        </p:blipFill>
        <p:spPr>
          <a:xfrm flipH="1">
            <a:off x="0" y="0"/>
            <a:ext cx="9144000" cy="18448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Механизм реализации программы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50017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Программа состоит из четырех блоков – 4 </a:t>
            </a:r>
            <a:r>
              <a:rPr lang="ru-RU" i="1" dirty="0" err="1" smtClean="0"/>
              <a:t>квестов</a:t>
            </a:r>
            <a:r>
              <a:rPr lang="ru-RU" i="1" dirty="0" smtClean="0"/>
              <a:t> , в основе которых лежат 4 фактора, составляющих единство патриотического отношения к России, единый облик России в сердце ее патриотов:</a:t>
            </a:r>
          </a:p>
          <a:p>
            <a:pPr>
              <a:buNone/>
            </a:pPr>
            <a:endParaRPr lang="ru-RU" i="1" dirty="0" smtClean="0"/>
          </a:p>
          <a:p>
            <a:pPr>
              <a:buBlip>
                <a:blip r:embed="rId4"/>
              </a:buBlip>
            </a:pPr>
            <a:r>
              <a:rPr lang="ru-RU" i="1" dirty="0" smtClean="0"/>
              <a:t>Любовь к малой родине и своему народу;</a:t>
            </a:r>
          </a:p>
          <a:p>
            <a:pPr>
              <a:buBlip>
                <a:blip r:embed="rId4"/>
              </a:buBlip>
            </a:pPr>
            <a:r>
              <a:rPr lang="ru-RU" i="1" dirty="0" smtClean="0"/>
              <a:t>Уважение к семье  и семейным традициям;</a:t>
            </a:r>
          </a:p>
          <a:p>
            <a:pPr>
              <a:buBlip>
                <a:blip r:embed="rId4"/>
              </a:buBlip>
            </a:pPr>
            <a:r>
              <a:rPr lang="ru-RU" i="1" dirty="0" smtClean="0"/>
              <a:t>Приобщение к отечественным культурным ценностям;</a:t>
            </a:r>
          </a:p>
          <a:p>
            <a:pPr>
              <a:buBlip>
                <a:blip r:embed="rId4"/>
              </a:buBlip>
            </a:pPr>
            <a:r>
              <a:rPr lang="ru-RU" i="1" dirty="0" smtClean="0"/>
              <a:t>Приобщение к историческому наследию, отражающему связь времен, поколений и традиций.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>
            <a:fillRect/>
          </a:stretch>
        </p:blipFill>
        <p:spPr bwMode="auto">
          <a:xfrm flipH="1">
            <a:off x="0" y="5733256"/>
            <a:ext cx="4872733" cy="1124744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>
            <a:fillRect/>
          </a:stretch>
        </p:blipFill>
        <p:spPr bwMode="auto">
          <a:xfrm>
            <a:off x="4271267" y="5733256"/>
            <a:ext cx="4872733" cy="1124744"/>
          </a:xfrm>
          <a:prstGeom prst="rect">
            <a:avLst/>
          </a:prstGeom>
          <a:noFill/>
        </p:spPr>
      </p:pic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3" cstate="print"/>
          <a:srcRect r="2021" b="46662"/>
          <a:stretch>
            <a:fillRect/>
          </a:stretch>
        </p:blipFill>
        <p:spPr>
          <a:xfrm flipH="1">
            <a:off x="0" y="0"/>
            <a:ext cx="9144000" cy="18448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Механизм реализации программы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268760"/>
            <a:ext cx="8208912" cy="50405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9600" i="1" dirty="0" smtClean="0"/>
              <a:t>Соответственно факторам, каждая </a:t>
            </a:r>
            <a:r>
              <a:rPr lang="ru-RU" sz="9600" i="1" dirty="0" err="1" smtClean="0"/>
              <a:t>квест-компания</a:t>
            </a:r>
            <a:r>
              <a:rPr lang="ru-RU" sz="9600" i="1" dirty="0" smtClean="0"/>
              <a:t> (отряд) разрабатывает и реализует  свой формат </a:t>
            </a:r>
            <a:r>
              <a:rPr lang="ru-RU" sz="9600" i="1" dirty="0" err="1" smtClean="0"/>
              <a:t>квеста</a:t>
            </a:r>
            <a:r>
              <a:rPr lang="ru-RU" sz="9600" i="1" dirty="0" smtClean="0"/>
              <a:t>:</a:t>
            </a:r>
          </a:p>
          <a:p>
            <a:pPr>
              <a:buNone/>
            </a:pPr>
            <a:endParaRPr lang="ru-RU" sz="9600" i="1" dirty="0" smtClean="0"/>
          </a:p>
          <a:p>
            <a:pPr>
              <a:buBlip>
                <a:blip r:embed="rId4"/>
              </a:buBlip>
            </a:pPr>
            <a:r>
              <a:rPr lang="ru-RU" sz="9600" i="1" dirty="0" smtClean="0"/>
              <a:t>«Рожденные на Енисее»;</a:t>
            </a:r>
          </a:p>
          <a:p>
            <a:pPr>
              <a:buBlip>
                <a:blip r:embed="rId4"/>
              </a:buBlip>
            </a:pPr>
            <a:r>
              <a:rPr lang="ru-RU" sz="9600" i="1" dirty="0" smtClean="0"/>
              <a:t>«Крепка семья – крепка держава»;</a:t>
            </a:r>
          </a:p>
          <a:p>
            <a:pPr>
              <a:buBlip>
                <a:blip r:embed="rId4"/>
              </a:buBlip>
            </a:pPr>
            <a:r>
              <a:rPr lang="ru-RU" sz="9600" i="1" dirty="0" smtClean="0"/>
              <a:t>«Творческий гений русского народа»; </a:t>
            </a:r>
          </a:p>
          <a:p>
            <a:pPr>
              <a:buBlip>
                <a:blip r:embed="rId4"/>
              </a:buBlip>
            </a:pPr>
            <a:r>
              <a:rPr lang="ru-RU" sz="9600" i="1" dirty="0" smtClean="0"/>
              <a:t>«Наследники славных дел».</a:t>
            </a:r>
          </a:p>
          <a:p>
            <a:pPr>
              <a:buNone/>
            </a:pPr>
            <a:endParaRPr lang="ru-RU" sz="9600" i="1" dirty="0" smtClean="0"/>
          </a:p>
          <a:p>
            <a:pPr>
              <a:buNone/>
            </a:pPr>
            <a:r>
              <a:rPr lang="ru-RU" sz="9600" i="1" dirty="0" smtClean="0"/>
              <a:t>     Предварительно вожатые проводят  в отряде обучающее занятие «Конструкторское </a:t>
            </a:r>
            <a:r>
              <a:rPr lang="ru-RU" sz="9600" i="1" dirty="0" err="1" smtClean="0"/>
              <a:t>квест-бюро</a:t>
            </a:r>
            <a:r>
              <a:rPr lang="ru-RU" sz="9600" i="1" dirty="0" smtClean="0"/>
              <a:t>» (</a:t>
            </a:r>
            <a:r>
              <a:rPr lang="ru-RU" sz="9600" i="1" dirty="0" err="1" smtClean="0"/>
              <a:t>квест-мейкинг</a:t>
            </a:r>
            <a:r>
              <a:rPr lang="ru-RU" sz="9600" i="1" dirty="0" smtClean="0"/>
              <a:t>), разрушая стереотип в сознании детей при выборе форм отрядной работы и формируя установку на творческий поиск. </a:t>
            </a:r>
          </a:p>
          <a:p>
            <a:pPr>
              <a:buNone/>
            </a:pPr>
            <a:r>
              <a:rPr lang="ru-RU" sz="9600" b="1" dirty="0" smtClean="0"/>
              <a:t/>
            </a:r>
            <a:br>
              <a:rPr lang="ru-RU" sz="9600" b="1" dirty="0" smtClean="0"/>
            </a:br>
            <a:endParaRPr lang="ru-RU" sz="96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3" cstate="print"/>
          <a:srcRect r="2021" b="46662"/>
          <a:stretch>
            <a:fillRect/>
          </a:stretch>
        </p:blipFill>
        <p:spPr>
          <a:xfrm flipH="1">
            <a:off x="0" y="0"/>
            <a:ext cx="9144000" cy="18448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Механизм реализации программы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Кружковая работа строится по принципу открытых клубных объединений по интересам: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/>
              <a:t> Декоративно-прикладное творчество в форме </a:t>
            </a:r>
            <a:r>
              <a:rPr lang="ru-RU" sz="2800" i="1" dirty="0" err="1" smtClean="0"/>
              <a:t>хенд-мейд</a:t>
            </a:r>
            <a:r>
              <a:rPr lang="ru-RU" sz="2800" i="1" dirty="0" smtClean="0"/>
              <a:t>; 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/>
              <a:t>«Хоровод Муз» (караоке, развитие музыкальной культуры и разучивание песен; актерское мастерство, культура общения и речи);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/>
              <a:t>Игровое ассорти;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/>
              <a:t>Пресс-клуб (каждый отряд 1 раз в смену выпускает Вестник «</a:t>
            </a:r>
            <a:r>
              <a:rPr lang="ru-RU" sz="2800" i="1" dirty="0" err="1" smtClean="0"/>
              <a:t>КВЕСТория</a:t>
            </a:r>
            <a:r>
              <a:rPr lang="ru-RU" sz="2800" i="1" dirty="0" smtClean="0"/>
              <a:t>»)</a:t>
            </a:r>
            <a:endParaRPr lang="ru-RU" sz="2800" i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3" cstate="print"/>
          <a:srcRect r="2021" b="46662"/>
          <a:stretch>
            <a:fillRect/>
          </a:stretch>
        </p:blipFill>
        <p:spPr>
          <a:xfrm flipH="1">
            <a:off x="0" y="0"/>
            <a:ext cx="9144000" cy="18448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Условия реализации программы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6" y="980728"/>
            <a:ext cx="8013576" cy="47133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800" i="1" dirty="0" smtClean="0"/>
          </a:p>
          <a:p>
            <a:pPr>
              <a:buBlip>
                <a:blip r:embed="rId4"/>
              </a:buBlip>
            </a:pPr>
            <a:r>
              <a:rPr lang="ru-RU" sz="2800" i="1" dirty="0" smtClean="0"/>
              <a:t> Программа реализуется в условиях МАУ «СОК «Лесной» с учетом особенностей финансовых, материально-технических, кадровых и информационно-методических ресурсов.</a:t>
            </a:r>
          </a:p>
          <a:p>
            <a:pPr>
              <a:buNone/>
            </a:pPr>
            <a:endParaRPr lang="ru-RU" sz="2800" i="1" dirty="0" smtClean="0"/>
          </a:p>
          <a:p>
            <a:pPr>
              <a:buBlip>
                <a:blip r:embed="rId4"/>
              </a:buBlip>
            </a:pPr>
            <a:r>
              <a:rPr lang="ru-RU" sz="2800" i="1" dirty="0" smtClean="0"/>
              <a:t>Партнеры реализации программы:</a:t>
            </a:r>
          </a:p>
          <a:p>
            <a:r>
              <a:rPr lang="ru-RU" sz="2800" i="1" dirty="0" smtClean="0"/>
              <a:t> Региональная общественная организация ветеранов войны, труда и спорта;</a:t>
            </a:r>
          </a:p>
          <a:p>
            <a:r>
              <a:rPr lang="ru-RU" sz="2800" i="1" dirty="0" smtClean="0"/>
              <a:t>Физкультурно-спортивные организации красноярского края,</a:t>
            </a:r>
          </a:p>
          <a:p>
            <a:pPr>
              <a:buNone/>
            </a:pPr>
            <a:r>
              <a:rPr lang="ru-RU" sz="2800" i="1" dirty="0" smtClean="0"/>
              <a:t>     которые обеспечивают встречи юных спортсменов с ветеранами спорта, призерами и участниками Олимпийских игр, заслуженными тренерами. </a:t>
            </a:r>
          </a:p>
          <a:p>
            <a:pPr>
              <a:buBlip>
                <a:blip r:embed="rId4"/>
              </a:buBlip>
            </a:pPr>
            <a:endParaRPr lang="ru-RU" sz="2800" dirty="0" smtClean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3" cstate="print"/>
          <a:srcRect r="2021" b="46662"/>
          <a:stretch>
            <a:fillRect/>
          </a:stretch>
        </p:blipFill>
        <p:spPr>
          <a:xfrm flipH="1">
            <a:off x="0" y="0"/>
            <a:ext cx="9144000" cy="18448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Условия реализации программы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6" y="980728"/>
            <a:ext cx="8013576" cy="47133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800" i="1" dirty="0" smtClean="0"/>
          </a:p>
          <a:p>
            <a:pPr>
              <a:buBlip>
                <a:blip r:embed="rId4"/>
              </a:buBlip>
            </a:pPr>
            <a:r>
              <a:rPr lang="ru-RU" sz="2800" i="1" dirty="0" smtClean="0"/>
              <a:t> Программа реализуется в условиях МАУ «СОК «Лесной» с учетом особенностей финансовых, материально-технических, кадровых и информационно-методических ресурсов.</a:t>
            </a:r>
          </a:p>
          <a:p>
            <a:pPr>
              <a:buNone/>
            </a:pPr>
            <a:endParaRPr lang="ru-RU" sz="2800" i="1" dirty="0" smtClean="0"/>
          </a:p>
          <a:p>
            <a:pPr>
              <a:buBlip>
                <a:blip r:embed="rId4"/>
              </a:buBlip>
            </a:pPr>
            <a:r>
              <a:rPr lang="ru-RU" sz="2800" i="1" dirty="0" smtClean="0"/>
              <a:t>Партнеры реализации программы:</a:t>
            </a:r>
          </a:p>
          <a:p>
            <a:r>
              <a:rPr lang="ru-RU" sz="2800" i="1" dirty="0" smtClean="0"/>
              <a:t> Региональная общественная организация ветеранов войны, труда и спорта;</a:t>
            </a:r>
          </a:p>
          <a:p>
            <a:r>
              <a:rPr lang="ru-RU" sz="2800" i="1" dirty="0" smtClean="0"/>
              <a:t>Физкультурно-спортивные организации красноярского края,</a:t>
            </a:r>
          </a:p>
          <a:p>
            <a:pPr>
              <a:buNone/>
            </a:pPr>
            <a:r>
              <a:rPr lang="ru-RU" sz="2800" i="1" dirty="0" smtClean="0"/>
              <a:t>     которые обеспечивают встречи юных спортсменов с ветеранами спорта, призерами и участниками Олимпийских игр, заслуженными тренерами. </a:t>
            </a:r>
          </a:p>
          <a:p>
            <a:pPr>
              <a:buBlip>
                <a:blip r:embed="rId4"/>
              </a:buBlip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74037488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3" cstate="print"/>
          <a:srcRect r="2021" b="46662"/>
          <a:stretch>
            <a:fillRect/>
          </a:stretch>
        </p:blipFill>
        <p:spPr>
          <a:xfrm flipH="1">
            <a:off x="0" y="0"/>
            <a:ext cx="9144000" cy="18448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Ожидаемые результаты реализации программы 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412776"/>
            <a:ext cx="8172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Инструмент оценки результатов:</a:t>
            </a:r>
            <a:endParaRPr lang="ru-RU" sz="3600" i="1" dirty="0" smtClean="0"/>
          </a:p>
          <a:p>
            <a:pPr lvl="0">
              <a:buBlip>
                <a:blip r:embed="rId4"/>
              </a:buBlip>
            </a:pPr>
            <a:r>
              <a:rPr lang="ru-RU" sz="2800" i="1" dirty="0" smtClean="0"/>
              <a:t>Анкетирование ;</a:t>
            </a:r>
          </a:p>
          <a:p>
            <a:pPr lvl="0">
              <a:buBlip>
                <a:blip r:embed="rId4"/>
              </a:buBlip>
            </a:pPr>
            <a:r>
              <a:rPr lang="ru-RU" sz="2800" i="1" dirty="0" smtClean="0"/>
              <a:t>Социально-педагогические наблюдения; </a:t>
            </a:r>
          </a:p>
          <a:p>
            <a:pPr lvl="0">
              <a:buBlip>
                <a:blip r:embed="rId4"/>
              </a:buBlip>
            </a:pPr>
            <a:r>
              <a:rPr lang="ru-RU" sz="2800" i="1" dirty="0" smtClean="0"/>
              <a:t>Опрос;</a:t>
            </a:r>
          </a:p>
          <a:p>
            <a:pPr lvl="0">
              <a:buBlip>
                <a:blip r:embed="rId4"/>
              </a:buBlip>
            </a:pPr>
            <a:r>
              <a:rPr lang="ru-RU" sz="2800" i="1" dirty="0" smtClean="0"/>
              <a:t>Рефлексия;</a:t>
            </a:r>
          </a:p>
          <a:p>
            <a:pPr lvl="0">
              <a:buBlip>
                <a:blip r:embed="rId4"/>
              </a:buBlip>
            </a:pPr>
            <a:r>
              <a:rPr lang="ru-RU" sz="2800" i="1" dirty="0" smtClean="0"/>
              <a:t>СМИ;</a:t>
            </a:r>
          </a:p>
          <a:p>
            <a:pPr lvl="0">
              <a:buBlip>
                <a:blip r:embed="rId4"/>
              </a:buBlip>
            </a:pPr>
            <a:r>
              <a:rPr lang="ru-RU" sz="2800" i="1" dirty="0" smtClean="0"/>
              <a:t>Таблицы и протоколы спортивных достижений;</a:t>
            </a:r>
          </a:p>
          <a:p>
            <a:pPr lvl="0">
              <a:buBlip>
                <a:blip r:embed="rId4"/>
              </a:buBlip>
            </a:pPr>
            <a:r>
              <a:rPr lang="ru-RU" sz="2800" i="1" dirty="0" smtClean="0"/>
              <a:t>Экран эмоционального состояния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86077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Рисунок5.png"/>
          <p:cNvPicPr>
            <a:picLocks noChangeAspect="1" noChangeArrowheads="1"/>
          </p:cNvPicPr>
          <p:nvPr/>
        </p:nvPicPr>
        <p:blipFill>
          <a:blip r:embed="rId2" cstate="print"/>
          <a:srcRect t="75245" r="53076"/>
          <a:stretch>
            <a:fillRect/>
          </a:stretch>
        </p:blipFill>
        <p:spPr bwMode="auto">
          <a:xfrm flipH="1">
            <a:off x="4847331" y="5157192"/>
            <a:ext cx="4296669" cy="1700808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esktop\шабл\Рисунок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7538" t="10352" r="10036" b="10352"/>
          <a:stretch>
            <a:fillRect/>
          </a:stretch>
        </p:blipFill>
        <p:spPr bwMode="auto">
          <a:xfrm>
            <a:off x="0" y="1"/>
            <a:ext cx="2699792" cy="2597238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шабл\hea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36712"/>
            <a:ext cx="1228745" cy="953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33910D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исунок1.png"/>
          <p:cNvPicPr>
            <a:picLocks noChangeAspect="1" noChangeArrowheads="1"/>
          </p:cNvPicPr>
          <p:nvPr/>
        </p:nvPicPr>
        <p:blipFill>
          <a:blip r:embed="rId2" cstate="print"/>
          <a:srcRect l="1864" t="13011" r="3718" b="121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1052736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i="1" dirty="0" err="1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Квестинг</a:t>
            </a:r>
            <a:r>
              <a:rPr lang="ru-RU" sz="6000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</a:p>
          <a:p>
            <a:pPr algn="ctr"/>
            <a:r>
              <a:rPr lang="ru-RU" sz="6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«Россия. </a:t>
            </a:r>
          </a:p>
          <a:p>
            <a:pPr algn="ctr"/>
            <a:r>
              <a:rPr lang="ru-RU" sz="6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4 фактора единства»</a:t>
            </a:r>
            <a:endParaRPr lang="ru-RU" sz="6000" b="1" i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2051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>
            <a:fillRect/>
          </a:stretch>
        </p:blipFill>
        <p:spPr bwMode="auto">
          <a:xfrm flipH="1">
            <a:off x="0" y="5733256"/>
            <a:ext cx="4872733" cy="1124744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>
            <a:fillRect/>
          </a:stretch>
        </p:blipFill>
        <p:spPr bwMode="auto">
          <a:xfrm>
            <a:off x="4271267" y="5733256"/>
            <a:ext cx="4872733" cy="11247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652120" y="5301208"/>
            <a:ext cx="3066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Срок реализации: 21 день</a:t>
            </a:r>
          </a:p>
          <a:p>
            <a:r>
              <a:rPr lang="ru-RU" sz="2000" b="1" i="1" dirty="0" smtClean="0"/>
              <a:t>Возраст детей: 7-15 лет</a:t>
            </a:r>
            <a:endParaRPr lang="ru-RU" sz="2000" b="1" i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>
            <a:fillRect/>
          </a:stretch>
        </p:blipFill>
        <p:spPr bwMode="auto">
          <a:xfrm flipH="1">
            <a:off x="0" y="5733256"/>
            <a:ext cx="4872733" cy="1124744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>
            <a:fillRect/>
          </a:stretch>
        </p:blipFill>
        <p:spPr bwMode="auto">
          <a:xfrm>
            <a:off x="4271267" y="5733256"/>
            <a:ext cx="4872733" cy="1124744"/>
          </a:xfrm>
          <a:prstGeom prst="rect">
            <a:avLst/>
          </a:prstGeom>
          <a:noFill/>
        </p:spPr>
      </p:pic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3" cstate="print"/>
          <a:srcRect r="2021" b="46662"/>
          <a:stretch>
            <a:fillRect/>
          </a:stretch>
        </p:blipFill>
        <p:spPr>
          <a:xfrm flipH="1">
            <a:off x="0" y="0"/>
            <a:ext cx="9144000" cy="18448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3001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«Человеку с малых лет плохо, если корней у него нет…</a:t>
            </a:r>
          </a:p>
          <a:p>
            <a:pPr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У любого человека обязательно </a:t>
            </a:r>
          </a:p>
          <a:p>
            <a:pPr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должны быть четыре корня:</a:t>
            </a:r>
          </a:p>
          <a:p>
            <a:pPr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родная земля,</a:t>
            </a:r>
          </a:p>
          <a:p>
            <a:pPr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родная семья,</a:t>
            </a:r>
          </a:p>
          <a:p>
            <a:pPr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родная культура,</a:t>
            </a:r>
          </a:p>
          <a:p>
            <a:pPr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родная история, </a:t>
            </a:r>
          </a:p>
          <a:p>
            <a:pPr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и все они - в едином облике родной Отчизны. </a:t>
            </a:r>
          </a:p>
          <a:p>
            <a:pPr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Когда любишь свои корни, ценишь их – </a:t>
            </a:r>
          </a:p>
          <a:p>
            <a:pPr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понимаешь боль и любовь всех и всего  в этом мире…»</a:t>
            </a:r>
          </a:p>
          <a:p>
            <a:pPr algn="ctr">
              <a:buNone/>
            </a:pPr>
            <a:endParaRPr lang="ru-RU" sz="2400" i="1" dirty="0" smtClean="0"/>
          </a:p>
          <a:p>
            <a:pPr algn="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М. </a:t>
            </a:r>
            <a:r>
              <a:rPr lang="ru-RU" sz="2800" dirty="0" err="1" smtClean="0">
                <a:solidFill>
                  <a:srgbClr val="002060"/>
                </a:solidFill>
              </a:rPr>
              <a:t>Шаханов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>
            <a:fillRect/>
          </a:stretch>
        </p:blipFill>
        <p:spPr bwMode="auto">
          <a:xfrm flipH="1">
            <a:off x="0" y="5733256"/>
            <a:ext cx="4872733" cy="1124744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740"/>
          <a:stretch>
            <a:fillRect/>
          </a:stretch>
        </p:blipFill>
        <p:spPr bwMode="auto">
          <a:xfrm>
            <a:off x="4271267" y="5733256"/>
            <a:ext cx="4872733" cy="1124744"/>
          </a:xfrm>
          <a:prstGeom prst="rect">
            <a:avLst/>
          </a:prstGeom>
          <a:noFill/>
        </p:spPr>
      </p:pic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3" cstate="print"/>
          <a:srcRect r="2021" b="46662"/>
          <a:stretch>
            <a:fillRect/>
          </a:stretch>
        </p:blipFill>
        <p:spPr>
          <a:xfrm flipH="1">
            <a:off x="0" y="0"/>
            <a:ext cx="9144000" cy="18448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Программа  направлена на:</a:t>
            </a:r>
            <a:endParaRPr lang="ru-RU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1916832"/>
            <a:ext cx="8229600" cy="3993307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4"/>
              </a:buBlip>
            </a:pPr>
            <a:r>
              <a:rPr lang="ru-RU" i="1" dirty="0" smtClean="0"/>
              <a:t>Создание благоприятных условий для полноценного отдыха, физического и духовного оздоровления детей и подростков; </a:t>
            </a:r>
          </a:p>
          <a:p>
            <a:pPr>
              <a:buNone/>
            </a:pPr>
            <a:endParaRPr lang="ru-RU" i="1" dirty="0" smtClean="0"/>
          </a:p>
          <a:p>
            <a:pPr>
              <a:buBlip>
                <a:blip r:embed="rId4"/>
              </a:buBlip>
            </a:pPr>
            <a:r>
              <a:rPr lang="ru-RU" i="1" dirty="0" smtClean="0"/>
              <a:t>Формирование и воспитание социально-активной личности гражданина-патриота, обладающей чувством национальной гордости, гражданского достоинства, любви к Отечеству, своему народу, приобщение к истории, культуре и традициям России на основе игровой модели «</a:t>
            </a:r>
            <a:r>
              <a:rPr lang="ru-RU" i="1" dirty="0" err="1" smtClean="0"/>
              <a:t>Квеста</a:t>
            </a:r>
            <a:r>
              <a:rPr lang="ru-RU" i="1" dirty="0" smtClean="0"/>
              <a:t>».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Рисунок6.png"/>
          <p:cNvPicPr>
            <a:picLocks noChangeAspect="1" noChangeArrowheads="1"/>
          </p:cNvPicPr>
          <p:nvPr/>
        </p:nvPicPr>
        <p:blipFill>
          <a:blip r:embed="rId3" cstate="print"/>
          <a:srcRect r="66584" b="18767"/>
          <a:stretch>
            <a:fillRect/>
          </a:stretch>
        </p:blipFill>
        <p:spPr bwMode="auto">
          <a:xfrm>
            <a:off x="0" y="0"/>
            <a:ext cx="1331640" cy="3473624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esktop\Рисунок6.png"/>
          <p:cNvPicPr>
            <a:picLocks noChangeAspect="1" noChangeArrowheads="1"/>
          </p:cNvPicPr>
          <p:nvPr/>
        </p:nvPicPr>
        <p:blipFill>
          <a:blip r:embed="rId4" cstate="print"/>
          <a:srcRect r="66584" b="18767"/>
          <a:stretch>
            <a:fillRect/>
          </a:stretch>
        </p:blipFill>
        <p:spPr bwMode="auto">
          <a:xfrm>
            <a:off x="0" y="3429000"/>
            <a:ext cx="1331640" cy="3429000"/>
          </a:xfrm>
          <a:prstGeom prst="rect">
            <a:avLst/>
          </a:prstGeom>
          <a:noFill/>
        </p:spPr>
      </p:pic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5" cstate="print"/>
          <a:srcRect t="60046" r="2021"/>
          <a:stretch>
            <a:fillRect/>
          </a:stretch>
        </p:blipFill>
        <p:spPr>
          <a:xfrm>
            <a:off x="1043608" y="6021288"/>
            <a:ext cx="7812360" cy="8367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Что такое «</a:t>
            </a:r>
            <a:r>
              <a:rPr lang="ru-RU" b="1" i="1" dirty="0" err="1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квест</a:t>
            </a:r>
            <a:r>
              <a:rPr lang="ru-RU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»?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896543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6"/>
              </a:buBlip>
            </a:pPr>
            <a:r>
              <a:rPr lang="ru-RU" b="1" i="1" dirty="0" err="1" smtClean="0"/>
              <a:t>Квест</a:t>
            </a:r>
            <a:r>
              <a:rPr lang="ru-RU" i="1" dirty="0" smtClean="0"/>
              <a:t> (с англ. </a:t>
            </a:r>
            <a:r>
              <a:rPr lang="ru-RU" i="1" dirty="0" err="1" smtClean="0"/>
              <a:t>Quest</a:t>
            </a:r>
            <a:r>
              <a:rPr lang="ru-RU" i="1" dirty="0" smtClean="0"/>
              <a:t>)  — «поиск, предмет поисков, поиск приключений». </a:t>
            </a:r>
          </a:p>
          <a:p>
            <a:pPr>
              <a:buNone/>
            </a:pPr>
            <a:endParaRPr lang="ru-RU" dirty="0" smtClean="0"/>
          </a:p>
          <a:p>
            <a:pPr>
              <a:buBlip>
                <a:blip r:embed="rId6"/>
              </a:buBlip>
            </a:pPr>
            <a:r>
              <a:rPr lang="ru-RU" b="1" i="1" dirty="0" err="1" smtClean="0"/>
              <a:t>Квест</a:t>
            </a:r>
            <a:r>
              <a:rPr lang="ru-RU" i="1" dirty="0" smtClean="0"/>
              <a:t>  - интересные, приключенческие игры. Синонимы слова «</a:t>
            </a:r>
            <a:r>
              <a:rPr lang="ru-RU" i="1" dirty="0" err="1" smtClean="0"/>
              <a:t>квест</a:t>
            </a:r>
            <a:r>
              <a:rPr lang="ru-RU" i="1" dirty="0" smtClean="0"/>
              <a:t>»: «игра» и «задание»</a:t>
            </a:r>
            <a:r>
              <a:rPr lang="ru-RU" dirty="0" smtClean="0"/>
              <a:t>.</a:t>
            </a:r>
          </a:p>
          <a:p>
            <a:pPr>
              <a:buBlip>
                <a:blip r:embed="rId6"/>
              </a:buBlip>
            </a:pPr>
            <a:endParaRPr lang="ru-RU" dirty="0" smtClean="0"/>
          </a:p>
          <a:p>
            <a:pPr>
              <a:buBlip>
                <a:blip r:embed="rId6"/>
              </a:buBlip>
            </a:pPr>
            <a:r>
              <a:rPr lang="ru-RU" i="1" dirty="0" smtClean="0"/>
              <a:t>Термин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квест</a:t>
            </a:r>
            <a:r>
              <a:rPr lang="ru-RU" b="1" i="1" dirty="0" smtClean="0"/>
              <a:t>» </a:t>
            </a:r>
            <a:r>
              <a:rPr lang="ru-RU" i="1" dirty="0" smtClean="0"/>
              <a:t>заимствован разработчиками компьютерных игр для обозначения игры-движения по игровому миру к некой цели. Ее достижение становится возможным только в результате преодоления различных препятствий путем решения творческих, интеллектуальных и активных задач, поиска и использования предметов, взаимодействия с другими персонажами.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Рисунок6.png"/>
          <p:cNvPicPr>
            <a:picLocks noChangeAspect="1" noChangeArrowheads="1"/>
          </p:cNvPicPr>
          <p:nvPr/>
        </p:nvPicPr>
        <p:blipFill>
          <a:blip r:embed="rId3" cstate="print"/>
          <a:srcRect r="66584" b="18767"/>
          <a:stretch>
            <a:fillRect/>
          </a:stretch>
        </p:blipFill>
        <p:spPr bwMode="auto">
          <a:xfrm>
            <a:off x="0" y="0"/>
            <a:ext cx="1331640" cy="3473624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esktop\Рисунок6.png"/>
          <p:cNvPicPr>
            <a:picLocks noChangeAspect="1" noChangeArrowheads="1"/>
          </p:cNvPicPr>
          <p:nvPr/>
        </p:nvPicPr>
        <p:blipFill>
          <a:blip r:embed="rId4" cstate="print"/>
          <a:srcRect r="66584" b="18767"/>
          <a:stretch>
            <a:fillRect/>
          </a:stretch>
        </p:blipFill>
        <p:spPr bwMode="auto">
          <a:xfrm>
            <a:off x="0" y="3429000"/>
            <a:ext cx="1331640" cy="3429000"/>
          </a:xfrm>
          <a:prstGeom prst="rect">
            <a:avLst/>
          </a:prstGeom>
          <a:noFill/>
        </p:spPr>
      </p:pic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5" cstate="print"/>
          <a:srcRect t="60046" r="2021"/>
          <a:stretch>
            <a:fillRect/>
          </a:stretch>
        </p:blipFill>
        <p:spPr>
          <a:xfrm>
            <a:off x="1043608" y="6021288"/>
            <a:ext cx="7812360" cy="8367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Что такое «</a:t>
            </a:r>
            <a:r>
              <a:rPr lang="ru-RU" sz="4000" b="1" i="1" dirty="0" err="1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квест</a:t>
            </a:r>
            <a:r>
              <a:rPr lang="ru-RU" sz="4000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»? 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59632" y="1484784"/>
            <a:ext cx="7653536" cy="4669979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6"/>
              </a:buBlip>
            </a:pPr>
            <a:r>
              <a:rPr lang="ru-RU" b="1" i="1" dirty="0" err="1" smtClean="0"/>
              <a:t>Квест</a:t>
            </a:r>
            <a:r>
              <a:rPr lang="ru-RU" i="1" dirty="0" smtClean="0"/>
              <a:t> как недавно определившаяся </a:t>
            </a:r>
            <a:r>
              <a:rPr lang="ru-RU" b="1" i="1" dirty="0" smtClean="0"/>
              <a:t>инновационная образовательная технология</a:t>
            </a:r>
            <a:r>
              <a:rPr lang="ru-RU" i="1" dirty="0" smtClean="0"/>
              <a:t> (педагогическая, игровая, интерактивная)</a:t>
            </a:r>
            <a:r>
              <a:rPr lang="ru-RU" b="1" i="1" dirty="0" smtClean="0"/>
              <a:t> </a:t>
            </a:r>
            <a:r>
              <a:rPr lang="ru-RU" i="1" dirty="0" smtClean="0"/>
              <a:t>совмещает в себе элементы мозгового штурма, и тренинга, и игры - соответственно, решая ряд задач, возложенных на эти технологии.</a:t>
            </a:r>
          </a:p>
          <a:p>
            <a:pPr>
              <a:buBlip>
                <a:blip r:embed="rId6"/>
              </a:buBlip>
            </a:pPr>
            <a:endParaRPr lang="ru-RU" i="1" dirty="0" smtClean="0"/>
          </a:p>
          <a:p>
            <a:pPr>
              <a:buBlip>
                <a:blip r:embed="rId6"/>
              </a:buBlip>
            </a:pPr>
            <a:r>
              <a:rPr lang="ru-RU" b="1" i="1" dirty="0" smtClean="0"/>
              <a:t>Точки восприятия </a:t>
            </a:r>
            <a:r>
              <a:rPr lang="ru-RU" b="1" i="1" dirty="0" err="1" smtClean="0"/>
              <a:t>квеста</a:t>
            </a:r>
            <a:r>
              <a:rPr lang="ru-RU" b="1" i="1" dirty="0" smtClean="0"/>
              <a:t>:</a:t>
            </a:r>
          </a:p>
          <a:p>
            <a:pPr>
              <a:buNone/>
            </a:pPr>
            <a:r>
              <a:rPr lang="ru-RU" dirty="0" smtClean="0"/>
              <a:t>   - </a:t>
            </a:r>
            <a:r>
              <a:rPr lang="ru-RU" i="1" dirty="0" smtClean="0"/>
              <a:t>проблемно-ситуационная, погружающая игроков в определенную сюжетную линию, требующую решения;</a:t>
            </a:r>
          </a:p>
          <a:p>
            <a:pPr>
              <a:buNone/>
            </a:pPr>
            <a:r>
              <a:rPr lang="ru-RU" i="1" dirty="0" smtClean="0"/>
              <a:t>   - эмоциональная - в большинстве своем ограниченные во времени, </a:t>
            </a:r>
            <a:r>
              <a:rPr lang="ru-RU" i="1" dirty="0" err="1" smtClean="0"/>
              <a:t>квесты</a:t>
            </a:r>
            <a:r>
              <a:rPr lang="ru-RU" i="1" dirty="0" smtClean="0"/>
              <a:t> требуют активного действия, принятия решения, вследствие которого проигрыш либо победа;</a:t>
            </a:r>
          </a:p>
          <a:p>
            <a:pPr>
              <a:buNone/>
            </a:pPr>
            <a:r>
              <a:rPr lang="ru-RU" i="1" dirty="0" smtClean="0"/>
              <a:t>   - </a:t>
            </a:r>
            <a:r>
              <a:rPr lang="ru-RU" i="1" dirty="0" err="1" smtClean="0"/>
              <a:t>командообразующая</a:t>
            </a:r>
            <a:r>
              <a:rPr lang="ru-RU" i="1" dirty="0" smtClean="0"/>
              <a:t> - результат достигается только при совместном взаимодействии.</a:t>
            </a:r>
          </a:p>
          <a:p>
            <a:pPr>
              <a:buBlip>
                <a:blip r:embed="rId6"/>
              </a:buBlip>
            </a:pPr>
            <a:endParaRPr lang="ru-RU" i="1" dirty="0" smtClean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Рисунок6.png"/>
          <p:cNvPicPr>
            <a:picLocks noChangeAspect="1" noChangeArrowheads="1"/>
          </p:cNvPicPr>
          <p:nvPr/>
        </p:nvPicPr>
        <p:blipFill>
          <a:blip r:embed="rId3" cstate="print"/>
          <a:srcRect r="66584" b="18767"/>
          <a:stretch>
            <a:fillRect/>
          </a:stretch>
        </p:blipFill>
        <p:spPr bwMode="auto">
          <a:xfrm>
            <a:off x="0" y="0"/>
            <a:ext cx="971600" cy="3473624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esktop\Рисунок6.png"/>
          <p:cNvPicPr>
            <a:picLocks noChangeAspect="1" noChangeArrowheads="1"/>
          </p:cNvPicPr>
          <p:nvPr/>
        </p:nvPicPr>
        <p:blipFill>
          <a:blip r:embed="rId4" cstate="print"/>
          <a:srcRect r="66584" b="18767"/>
          <a:stretch>
            <a:fillRect/>
          </a:stretch>
        </p:blipFill>
        <p:spPr bwMode="auto">
          <a:xfrm>
            <a:off x="0" y="3429000"/>
            <a:ext cx="971600" cy="3429000"/>
          </a:xfrm>
          <a:prstGeom prst="rect">
            <a:avLst/>
          </a:prstGeom>
          <a:noFill/>
        </p:spPr>
      </p:pic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5" cstate="print"/>
          <a:srcRect t="60046" r="2021"/>
          <a:stretch>
            <a:fillRect/>
          </a:stretch>
        </p:blipFill>
        <p:spPr>
          <a:xfrm>
            <a:off x="1043608" y="6021288"/>
            <a:ext cx="7812360" cy="8367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«Живой </a:t>
            </a:r>
            <a:r>
              <a:rPr lang="ru-RU" b="1" i="1" dirty="0" err="1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квест</a:t>
            </a:r>
            <a:r>
              <a:rPr lang="ru-RU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31640" y="1772816"/>
            <a:ext cx="7560840" cy="4392488"/>
          </a:xfrm>
        </p:spPr>
        <p:txBody>
          <a:bodyPr>
            <a:normAutofit/>
          </a:bodyPr>
          <a:lstStyle/>
          <a:p>
            <a:pPr>
              <a:buBlip>
                <a:blip r:embed="rId6"/>
              </a:buBlip>
            </a:pPr>
            <a:r>
              <a:rPr lang="ru-RU" sz="2400" i="1" dirty="0" smtClean="0"/>
              <a:t>Живой </a:t>
            </a:r>
            <a:r>
              <a:rPr lang="ru-RU" sz="2400" i="1" dirty="0" err="1" smtClean="0"/>
              <a:t>квест</a:t>
            </a:r>
            <a:r>
              <a:rPr lang="ru-RU" sz="2400" i="1" dirty="0" smtClean="0"/>
              <a:t>  -  уникальная образовательная технология, которая с успехом может быть  реализована в условиях  летнего оздоровительного лагеря. </a:t>
            </a:r>
          </a:p>
          <a:p>
            <a:pPr>
              <a:buNone/>
            </a:pPr>
            <a:endParaRPr lang="ru-RU" sz="2400" i="1" dirty="0" smtClean="0"/>
          </a:p>
          <a:p>
            <a:pPr>
              <a:buBlip>
                <a:blip r:embed="rId6"/>
              </a:buBlip>
            </a:pPr>
            <a:r>
              <a:rPr lang="ru-RU" sz="2400" i="1" dirty="0" smtClean="0"/>
              <a:t>Преимущество живых </a:t>
            </a:r>
            <a:r>
              <a:rPr lang="ru-RU" sz="2400" i="1" dirty="0" err="1" smtClean="0"/>
              <a:t>квестов</a:t>
            </a:r>
            <a:r>
              <a:rPr lang="ru-RU" sz="2400" i="1" dirty="0" smtClean="0"/>
              <a:t> - возможность органично совмещать  элементы обучения и отдыха. Обучение происходит незаметно при решении поставленных игровых задач. </a:t>
            </a:r>
          </a:p>
          <a:p>
            <a:pPr>
              <a:buNone/>
            </a:pPr>
            <a:endParaRPr lang="ru-RU" sz="4000" i="1" dirty="0" smtClean="0"/>
          </a:p>
          <a:p>
            <a:pPr>
              <a:buBlip>
                <a:blip r:embed="rId6"/>
              </a:buBlip>
            </a:pPr>
            <a:endParaRPr lang="ru-RU" sz="4000" i="1" dirty="0" smtClean="0"/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Рисунок6.png"/>
          <p:cNvPicPr>
            <a:picLocks noChangeAspect="1" noChangeArrowheads="1"/>
          </p:cNvPicPr>
          <p:nvPr/>
        </p:nvPicPr>
        <p:blipFill>
          <a:blip r:embed="rId3" cstate="print"/>
          <a:srcRect r="66584" b="18767"/>
          <a:stretch>
            <a:fillRect/>
          </a:stretch>
        </p:blipFill>
        <p:spPr bwMode="auto">
          <a:xfrm>
            <a:off x="0" y="0"/>
            <a:ext cx="1331640" cy="3473624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esktop\Рисунок6.png"/>
          <p:cNvPicPr>
            <a:picLocks noChangeAspect="1" noChangeArrowheads="1"/>
          </p:cNvPicPr>
          <p:nvPr/>
        </p:nvPicPr>
        <p:blipFill>
          <a:blip r:embed="rId4" cstate="print"/>
          <a:srcRect r="66584" b="18767"/>
          <a:stretch>
            <a:fillRect/>
          </a:stretch>
        </p:blipFill>
        <p:spPr bwMode="auto">
          <a:xfrm>
            <a:off x="0" y="3429000"/>
            <a:ext cx="1331640" cy="3429000"/>
          </a:xfrm>
          <a:prstGeom prst="rect">
            <a:avLst/>
          </a:prstGeom>
          <a:noFill/>
        </p:spPr>
      </p:pic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5" cstate="print"/>
          <a:srcRect t="60046" r="2021"/>
          <a:stretch>
            <a:fillRect/>
          </a:stretch>
        </p:blipFill>
        <p:spPr>
          <a:xfrm>
            <a:off x="1043608" y="6021288"/>
            <a:ext cx="7812360" cy="8367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«Живой </a:t>
            </a:r>
            <a:r>
              <a:rPr lang="ru-RU" b="1" i="1" dirty="0" err="1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квест</a:t>
            </a:r>
            <a:r>
              <a:rPr lang="ru-RU" b="1" i="1" dirty="0" smtClean="0">
                <a:solidFill>
                  <a:srgbClr val="33910D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95128" y="1484784"/>
            <a:ext cx="78488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     Таким образом, живой командный </a:t>
            </a:r>
            <a:r>
              <a:rPr lang="ru-RU" sz="2400" i="1" dirty="0" err="1" smtClean="0"/>
              <a:t>квест</a:t>
            </a:r>
            <a:r>
              <a:rPr lang="ru-RU" sz="2400" i="1" dirty="0" smtClean="0"/>
              <a:t> идеально соответствует  2 приоритетным принципам программы: </a:t>
            </a:r>
          </a:p>
          <a:p>
            <a:pPr>
              <a:buNone/>
            </a:pPr>
            <a:endParaRPr lang="ru-RU" sz="2400" i="1" dirty="0" smtClean="0"/>
          </a:p>
          <a:p>
            <a:pPr>
              <a:buBlip>
                <a:blip r:embed="rId6"/>
              </a:buBlip>
            </a:pPr>
            <a:r>
              <a:rPr lang="ru-RU" sz="2400" i="1" dirty="0" smtClean="0"/>
              <a:t>Включение детей в различные виды продуктивной и личностно привлекательной деятельности;</a:t>
            </a:r>
          </a:p>
          <a:p>
            <a:pPr>
              <a:buNone/>
            </a:pPr>
            <a:endParaRPr lang="ru-RU" sz="2400" i="1" dirty="0" smtClean="0"/>
          </a:p>
          <a:p>
            <a:pPr>
              <a:buBlip>
                <a:blip r:embed="rId6"/>
              </a:buBlip>
            </a:pPr>
            <a:r>
              <a:rPr lang="ru-RU" sz="2400" i="1" dirty="0" smtClean="0"/>
              <a:t>Развитие инициативы и самостоятельности детей</a:t>
            </a:r>
          </a:p>
          <a:p>
            <a:pPr>
              <a:buBlip>
                <a:blip r:embed="rId6"/>
              </a:buBlip>
            </a:pPr>
            <a:endParaRPr lang="ru-RU" dirty="0" smtClean="0"/>
          </a:p>
          <a:p>
            <a:pPr>
              <a:buBlip>
                <a:blip r:embed="rId6"/>
              </a:buBlip>
            </a:pPr>
            <a:endParaRPr lang="ru-RU" dirty="0" smtClean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Рисунок6.png"/>
          <p:cNvPicPr>
            <a:picLocks noChangeAspect="1" noChangeArrowheads="1"/>
          </p:cNvPicPr>
          <p:nvPr/>
        </p:nvPicPr>
        <p:blipFill>
          <a:blip r:embed="rId3" cstate="print"/>
          <a:srcRect r="66584" b="18767"/>
          <a:stretch>
            <a:fillRect/>
          </a:stretch>
        </p:blipFill>
        <p:spPr bwMode="auto">
          <a:xfrm>
            <a:off x="0" y="0"/>
            <a:ext cx="1331640" cy="3473624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esktop\Рисунок6.png"/>
          <p:cNvPicPr>
            <a:picLocks noChangeAspect="1" noChangeArrowheads="1"/>
          </p:cNvPicPr>
          <p:nvPr/>
        </p:nvPicPr>
        <p:blipFill>
          <a:blip r:embed="rId4" cstate="print"/>
          <a:srcRect r="66584" b="18767"/>
          <a:stretch>
            <a:fillRect/>
          </a:stretch>
        </p:blipFill>
        <p:spPr bwMode="auto">
          <a:xfrm>
            <a:off x="0" y="3429000"/>
            <a:ext cx="1331640" cy="3429000"/>
          </a:xfrm>
          <a:prstGeom prst="rect">
            <a:avLst/>
          </a:prstGeom>
          <a:noFill/>
        </p:spPr>
      </p:pic>
      <p:pic>
        <p:nvPicPr>
          <p:cNvPr id="4" name="Содержимое 6" descr="ФОН-ЛЕТО.png"/>
          <p:cNvPicPr>
            <a:picLocks noChangeAspect="1"/>
          </p:cNvPicPr>
          <p:nvPr/>
        </p:nvPicPr>
        <p:blipFill>
          <a:blip r:embed="rId5" cstate="print"/>
          <a:srcRect t="60046" r="2021"/>
          <a:stretch>
            <a:fillRect/>
          </a:stretch>
        </p:blipFill>
        <p:spPr>
          <a:xfrm>
            <a:off x="1043608" y="6021288"/>
            <a:ext cx="7812360" cy="8367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00152" y="500042"/>
            <a:ext cx="7943848" cy="5697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Кто может стать </a:t>
            </a:r>
            <a:r>
              <a:rPr lang="ru-RU" b="1" dirty="0" err="1" smtClean="0"/>
              <a:t>квестером</a:t>
            </a:r>
            <a:r>
              <a:rPr lang="ru-RU" b="1" dirty="0" smtClean="0"/>
              <a:t>?</a:t>
            </a:r>
            <a:endParaRPr lang="ru-RU" dirty="0" smtClean="0"/>
          </a:p>
          <a:p>
            <a:pPr>
              <a:buBlip>
                <a:blip r:embed="rId6"/>
              </a:buBlip>
            </a:pPr>
            <a:r>
              <a:rPr lang="ru-RU" sz="2800" i="1" dirty="0" smtClean="0"/>
              <a:t>Да кто угодно, любой человек, у которого есть желание играть, смекалка и сообразительность, кто готов быть частью команды и стремиться</a:t>
            </a:r>
          </a:p>
          <a:p>
            <a:pPr>
              <a:buNone/>
            </a:pPr>
            <a:r>
              <a:rPr lang="ru-RU" sz="2800" i="1" dirty="0" smtClean="0"/>
              <a:t>     к общей победе. </a:t>
            </a:r>
          </a:p>
          <a:p>
            <a:pPr>
              <a:buNone/>
            </a:pPr>
            <a:r>
              <a:rPr lang="ru-RU" b="1" dirty="0" smtClean="0"/>
              <a:t>Что дает, что развивает </a:t>
            </a:r>
            <a:r>
              <a:rPr lang="ru-RU" b="1" dirty="0" err="1" smtClean="0"/>
              <a:t>квест</a:t>
            </a:r>
            <a:r>
              <a:rPr lang="ru-RU" b="1" dirty="0" smtClean="0"/>
              <a:t>?  </a:t>
            </a:r>
            <a:endParaRPr lang="ru-RU" dirty="0" smtClean="0"/>
          </a:p>
          <a:p>
            <a:pPr lvl="0">
              <a:buBlip>
                <a:blip r:embed="rId6"/>
              </a:buBlip>
            </a:pPr>
            <a:r>
              <a:rPr lang="ru-RU" sz="2800" i="1" dirty="0" smtClean="0"/>
              <a:t>Умение слаженно и дружно работать в команде;       </a:t>
            </a:r>
          </a:p>
          <a:p>
            <a:pPr lvl="0">
              <a:buBlip>
                <a:blip r:embed="rId6"/>
              </a:buBlip>
            </a:pPr>
            <a:r>
              <a:rPr lang="ru-RU" sz="2800" i="1" dirty="0" smtClean="0"/>
              <a:t>Общую эрудицию;</a:t>
            </a:r>
          </a:p>
          <a:p>
            <a:pPr lvl="0">
              <a:buBlip>
                <a:blip r:embed="rId6"/>
              </a:buBlip>
            </a:pPr>
            <a:r>
              <a:rPr lang="ru-RU" sz="2800" i="1" dirty="0" smtClean="0"/>
              <a:t>Ловкость и другие физические способности;</a:t>
            </a:r>
          </a:p>
          <a:p>
            <a:pPr lvl="0">
              <a:buBlip>
                <a:blip r:embed="rId6"/>
              </a:buBlip>
            </a:pPr>
            <a:r>
              <a:rPr lang="ru-RU" sz="2800" i="1" dirty="0" smtClean="0"/>
              <a:t>Хорошее настроение и эмоциональный подъём</a:t>
            </a:r>
          </a:p>
          <a:p>
            <a:pPr>
              <a:buNone/>
            </a:pPr>
            <a:r>
              <a:rPr lang="ru-RU" b="1" dirty="0" smtClean="0"/>
              <a:t>Есть ли какие-либо правила в </a:t>
            </a:r>
            <a:r>
              <a:rPr lang="ru-RU" b="1" dirty="0" err="1" smtClean="0"/>
              <a:t>квесте</a:t>
            </a:r>
            <a:r>
              <a:rPr lang="ru-RU" b="1" dirty="0" smtClean="0"/>
              <a:t>?</a:t>
            </a:r>
          </a:p>
          <a:p>
            <a:pPr>
              <a:buBlip>
                <a:blip r:embed="rId6"/>
              </a:buBlip>
            </a:pPr>
            <a:r>
              <a:rPr lang="ru-RU" sz="3000" i="1" dirty="0" smtClean="0"/>
              <a:t>Да, они прописываются в каждой игре. И каждый </a:t>
            </a:r>
            <a:r>
              <a:rPr lang="ru-RU" sz="3000" i="1" dirty="0" err="1" smtClean="0"/>
              <a:t>квестер</a:t>
            </a:r>
            <a:r>
              <a:rPr lang="ru-RU" sz="3000" i="1" dirty="0" smtClean="0"/>
              <a:t> обязан соблюдать их.</a:t>
            </a:r>
          </a:p>
          <a:p>
            <a:pPr>
              <a:buBlip>
                <a:blip r:embed="rId6"/>
              </a:buBlip>
            </a:pPr>
            <a:endParaRPr lang="ru-RU" dirty="0" smtClean="0"/>
          </a:p>
          <a:p>
            <a:pPr>
              <a:buBlip>
                <a:blip r:embed="rId6"/>
              </a:buBlip>
            </a:pPr>
            <a:endParaRPr lang="ru-RU" dirty="0" smtClean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1206</Words>
  <Application>Microsoft Office PowerPoint</Application>
  <PresentationFormat>Экран (4:3)</PresentationFormat>
  <Paragraphs>127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Программа  направлена на:</vt:lpstr>
      <vt:lpstr>Что такое «квест»? </vt:lpstr>
      <vt:lpstr>Что такое «квест»? </vt:lpstr>
      <vt:lpstr>«Живой квест»</vt:lpstr>
      <vt:lpstr>«Живой квест»</vt:lpstr>
      <vt:lpstr>Презентация PowerPoint</vt:lpstr>
      <vt:lpstr>Презентация PowerPoint</vt:lpstr>
      <vt:lpstr>Механизм реализации программы</vt:lpstr>
      <vt:lpstr>Механизм реализации программы</vt:lpstr>
      <vt:lpstr>Механизм реализации программы</vt:lpstr>
      <vt:lpstr>Условия реализации программы</vt:lpstr>
      <vt:lpstr>Условия реализации программы</vt:lpstr>
      <vt:lpstr>Ожидаемые результаты реализации программы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RePack by Diakov</cp:lastModifiedBy>
  <cp:revision>140</cp:revision>
  <dcterms:created xsi:type="dcterms:W3CDTF">2014-05-12T04:44:22Z</dcterms:created>
  <dcterms:modified xsi:type="dcterms:W3CDTF">2016-03-25T05:59:13Z</dcterms:modified>
</cp:coreProperties>
</file>